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0" d="100"/>
          <a:sy n="70" d="100"/>
        </p:scale>
        <p:origin x="-1092" y="-90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svg"  /><Relationship Id="rId4" Type="http://schemas.openxmlformats.org/officeDocument/2006/relationships/image" Target="../media/image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40.png"  /><Relationship Id="rId5" Type="http://schemas.openxmlformats.org/officeDocument/2006/relationships/image" Target="../media/image41.svg"  /><Relationship Id="rId6" Type="http://schemas.openxmlformats.org/officeDocument/2006/relationships/image" Target="../media/image3.png"  /><Relationship Id="rId7" Type="http://schemas.openxmlformats.org/officeDocument/2006/relationships/image" Target="../media/image4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sv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346" y="8433292"/>
            <a:ext cx="9264938" cy="1293849"/>
            <a:chOff x="0" y="0"/>
            <a:chExt cx="12353250" cy="1725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5133" cy="1725133"/>
            </a:xfrm>
            <a:custGeom>
              <a:avLst/>
              <a:gdLst/>
              <a:ahLst/>
              <a:cxnLst/>
              <a:rect r="r" b="b" t="t" l="l"/>
              <a:pathLst>
                <a:path h="1725133" w="1725133">
                  <a:moveTo>
                    <a:pt x="0" y="0"/>
                  </a:moveTo>
                  <a:lnTo>
                    <a:pt x="1725133" y="0"/>
                  </a:lnTo>
                  <a:lnTo>
                    <a:pt x="1725133" y="1725133"/>
                  </a:lnTo>
                  <a:lnTo>
                    <a:pt x="0" y="1725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293508" y="347054"/>
              <a:ext cx="9059742" cy="94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35"/>
                </a:lnSpc>
                <a:spcBef>
                  <a:spcPct val="0"/>
                </a:spcBef>
              </a:pPr>
              <a:r>
                <a:rPr lang="en-US" sz="4382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1조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56110" y="8811102"/>
            <a:ext cx="2725212" cy="538229"/>
          </a:xfrm>
          <a:custGeom>
            <a:avLst/>
            <a:gdLst/>
            <a:ahLst/>
            <a:cxnLst/>
            <a:rect r="r" b="b" t="t" l="l"/>
            <a:pathLst>
              <a:path h="538229" w="2725212">
                <a:moveTo>
                  <a:pt x="0" y="0"/>
                </a:moveTo>
                <a:lnTo>
                  <a:pt x="2725212" y="0"/>
                </a:lnTo>
                <a:lnTo>
                  <a:pt x="2725212" y="538230"/>
                </a:lnTo>
                <a:lnTo>
                  <a:pt x="0" y="53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1229">
            <a:off x="6097071" y="2079715"/>
            <a:ext cx="5193116" cy="6127570"/>
          </a:xfrm>
          <a:custGeom>
            <a:avLst/>
            <a:gdLst/>
            <a:ahLst/>
            <a:cxnLst/>
            <a:rect r="r" b="b" t="t" l="l"/>
            <a:pathLst>
              <a:path h="6127570" w="5193116">
                <a:moveTo>
                  <a:pt x="0" y="0"/>
                </a:moveTo>
                <a:lnTo>
                  <a:pt x="5193116" y="0"/>
                </a:lnTo>
                <a:lnTo>
                  <a:pt x="5193116" y="6127570"/>
                </a:lnTo>
                <a:lnTo>
                  <a:pt x="0" y="6127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57337" y="829454"/>
            <a:ext cx="11773326" cy="182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07"/>
              </a:lnSpc>
            </a:pPr>
            <a:r>
              <a:rPr lang="en-US" sz="11923">
                <a:solidFill>
                  <a:srgbClr val="FFFFFF"/>
                </a:solidFill>
                <a:ea typeface="210 네버랜드 Light"/>
              </a:rPr>
              <a:t>전국축제 알리미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51112" y="2384864"/>
            <a:ext cx="6326581" cy="6102852"/>
          </a:xfrm>
          <a:custGeom>
            <a:avLst/>
            <a:gdLst/>
            <a:ahLst/>
            <a:cxnLst/>
            <a:rect r="r" b="b" t="t" l="l"/>
            <a:pathLst>
              <a:path h="6102852" w="6326581">
                <a:moveTo>
                  <a:pt x="0" y="0"/>
                </a:moveTo>
                <a:lnTo>
                  <a:pt x="6326581" y="0"/>
                </a:lnTo>
                <a:lnTo>
                  <a:pt x="6326581" y="6102852"/>
                </a:lnTo>
                <a:lnTo>
                  <a:pt x="0" y="6102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03094" y="362154"/>
            <a:ext cx="13510263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210 네버랜드 Light"/>
                <a:ea typeface="210 네버랜드 Light"/>
              </a:rPr>
              <a:t>와이어프레임 - 회원가입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4298" y="1916622"/>
            <a:ext cx="10652654" cy="7525269"/>
          </a:xfrm>
          <a:custGeom>
            <a:avLst/>
            <a:gdLst/>
            <a:ahLst/>
            <a:cxnLst/>
            <a:rect r="r" b="b" t="t" l="l"/>
            <a:pathLst>
              <a:path h="7525269" w="10652654">
                <a:moveTo>
                  <a:pt x="0" y="0"/>
                </a:moveTo>
                <a:lnTo>
                  <a:pt x="10652654" y="0"/>
                </a:lnTo>
                <a:lnTo>
                  <a:pt x="10652654" y="7525270"/>
                </a:lnTo>
                <a:lnTo>
                  <a:pt x="0" y="7525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78102" y="485332"/>
            <a:ext cx="12118666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210 네버랜드 Light"/>
                <a:ea typeface="210 네버랜드 Light"/>
              </a:rPr>
              <a:t>와이어프레임 - 로그인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8183" y="617280"/>
            <a:ext cx="12751634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210 네버랜드 Light"/>
                <a:ea typeface="210 네버랜드 Light"/>
              </a:rPr>
              <a:t>와이어프레임 - 댓글목록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89416" y="2274155"/>
            <a:ext cx="4655355" cy="7287703"/>
          </a:xfrm>
          <a:custGeom>
            <a:avLst/>
            <a:gdLst/>
            <a:ahLst/>
            <a:cxnLst/>
            <a:rect r="r" b="b" t="t" l="l"/>
            <a:pathLst>
              <a:path h="7287703" w="4655355">
                <a:moveTo>
                  <a:pt x="0" y="0"/>
                </a:moveTo>
                <a:lnTo>
                  <a:pt x="4655355" y="0"/>
                </a:lnTo>
                <a:lnTo>
                  <a:pt x="4655355" y="7287703"/>
                </a:lnTo>
                <a:lnTo>
                  <a:pt x="0" y="728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7517" y="541881"/>
            <a:ext cx="13712966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210 네버랜드 Light"/>
                <a:ea typeface="210 네버랜드 Light"/>
              </a:rPr>
              <a:t>와이어프레임- 좋아요목록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5214" y="2214466"/>
            <a:ext cx="12755849" cy="7232555"/>
          </a:xfrm>
          <a:custGeom>
            <a:avLst/>
            <a:gdLst/>
            <a:ahLst/>
            <a:cxnLst/>
            <a:rect r="r" b="b" t="t" l="l"/>
            <a:pathLst>
              <a:path h="7232555" w="12755849">
                <a:moveTo>
                  <a:pt x="0" y="0"/>
                </a:moveTo>
                <a:lnTo>
                  <a:pt x="12755849" y="0"/>
                </a:lnTo>
                <a:lnTo>
                  <a:pt x="12755849" y="7232555"/>
                </a:lnTo>
                <a:lnTo>
                  <a:pt x="0" y="723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06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85299" y="457815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latin typeface="210 네버랜드 Light"/>
              </a:rPr>
              <a:t>ERD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8502" y="1932976"/>
            <a:ext cx="9012293" cy="7863576"/>
          </a:xfrm>
          <a:custGeom>
            <a:avLst/>
            <a:gdLst/>
            <a:ahLst/>
            <a:cxnLst/>
            <a:rect r="r" b="b" t="t" l="l"/>
            <a:pathLst>
              <a:path h="7863576" w="9012293">
                <a:moveTo>
                  <a:pt x="0" y="0"/>
                </a:moveTo>
                <a:lnTo>
                  <a:pt x="9012293" y="0"/>
                </a:lnTo>
                <a:lnTo>
                  <a:pt x="9012293" y="7863576"/>
                </a:lnTo>
                <a:lnTo>
                  <a:pt x="0" y="7863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25012" y="408976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latin typeface="210 네버랜드 Light"/>
              </a:rPr>
              <a:t> ERM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32976"/>
            <a:ext cx="2532302" cy="6313645"/>
          </a:xfrm>
          <a:custGeom>
            <a:avLst/>
            <a:gdLst/>
            <a:ahLst/>
            <a:cxnLst/>
            <a:rect r="r" b="b" t="t" l="l"/>
            <a:pathLst>
              <a:path h="6313645" w="2532302">
                <a:moveTo>
                  <a:pt x="0" y="0"/>
                </a:moveTo>
                <a:lnTo>
                  <a:pt x="2532302" y="0"/>
                </a:lnTo>
                <a:lnTo>
                  <a:pt x="2532302" y="6313644"/>
                </a:lnTo>
                <a:lnTo>
                  <a:pt x="0" y="6313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4800" y="1932976"/>
            <a:ext cx="4637297" cy="4276619"/>
          </a:xfrm>
          <a:custGeom>
            <a:avLst/>
            <a:gdLst/>
            <a:ahLst/>
            <a:cxnLst/>
            <a:rect r="r" b="b" t="t" l="l"/>
            <a:pathLst>
              <a:path h="4276619" w="4637297">
                <a:moveTo>
                  <a:pt x="0" y="0"/>
                </a:moveTo>
                <a:lnTo>
                  <a:pt x="4637297" y="0"/>
                </a:lnTo>
                <a:lnTo>
                  <a:pt x="4637297" y="4276618"/>
                </a:lnTo>
                <a:lnTo>
                  <a:pt x="0" y="4276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5022" y="1932976"/>
            <a:ext cx="4561200" cy="4276619"/>
          </a:xfrm>
          <a:custGeom>
            <a:avLst/>
            <a:gdLst/>
            <a:ahLst/>
            <a:cxnLst/>
            <a:rect r="r" b="b" t="t" l="l"/>
            <a:pathLst>
              <a:path h="4276619" w="4561200">
                <a:moveTo>
                  <a:pt x="0" y="0"/>
                </a:moveTo>
                <a:lnTo>
                  <a:pt x="4561200" y="0"/>
                </a:lnTo>
                <a:lnTo>
                  <a:pt x="4561200" y="4276618"/>
                </a:lnTo>
                <a:lnTo>
                  <a:pt x="0" y="4276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89147" y="1932976"/>
            <a:ext cx="3007816" cy="5878433"/>
          </a:xfrm>
          <a:custGeom>
            <a:avLst/>
            <a:gdLst/>
            <a:ahLst/>
            <a:cxnLst/>
            <a:rect r="r" b="b" t="t" l="l"/>
            <a:pathLst>
              <a:path h="5878433" w="3007816">
                <a:moveTo>
                  <a:pt x="0" y="0"/>
                </a:moveTo>
                <a:lnTo>
                  <a:pt x="3007815" y="0"/>
                </a:lnTo>
                <a:lnTo>
                  <a:pt x="3007815" y="5878432"/>
                </a:lnTo>
                <a:lnTo>
                  <a:pt x="0" y="5878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25012" y="408976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latin typeface="210 네버랜드 Light"/>
              </a:rPr>
              <a:t> ERM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1386" y="8437171"/>
            <a:ext cx="5863626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축제 테이블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99412" y="6363680"/>
            <a:ext cx="5863626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좋아요 테이블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363680"/>
            <a:ext cx="5863626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댓글 테이블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71903" y="7861046"/>
            <a:ext cx="5863626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유저 테이블</a:t>
            </a:r>
          </a:p>
        </p:txBody>
      </p:sp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3" id="3"/>
          <p:cNvSpPr txBox="true"/>
          <p:nvPr/>
        </p:nvSpPr>
        <p:spPr>
          <a:xfrm rot="0">
            <a:off x="6514674" y="600471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latin typeface="210 네버랜드 Light"/>
                <a:ea typeface="210 네버랜드 Light"/>
              </a:rPr>
              <a:t>DB 생성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28574" y="8801100"/>
            <a:ext cx="1748826" cy="4953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02259" lvl="1" indent="0">
              <a:lnSpc>
                <a:spcPts val="3918"/>
              </a:lnSpc>
              <a:buFont typeface="Arial"/>
              <a:buNone/>
              <a:defRPr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축제</a:t>
            </a:r>
            <a:r>
              <a:rPr lang="ko-KR" altLang="en-US" sz="2799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>
                <a:solidFill>
                  <a:srgbClr val="ffffff"/>
                </a:solidFill>
                <a:ea typeface="Arita Dotum Medium"/>
              </a:rPr>
              <a:t>API</a:t>
            </a:r>
            <a:endParaRPr lang="en-US" sz="2799">
              <a:solidFill>
                <a:srgbClr val="ffffff"/>
              </a:solidFill>
              <a:ea typeface="Arita Dotum Medium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9673" y="2247900"/>
            <a:ext cx="13788653" cy="617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90509" y="861367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ea typeface="210 네버랜드"/>
              </a:rPr>
              <a:t>기능 구현 설명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966" y="3418683"/>
            <a:ext cx="8024518" cy="3995541"/>
          </a:xfrm>
          <a:custGeom>
            <a:avLst/>
            <a:gdLst/>
            <a:ahLst/>
            <a:cxnLst/>
            <a:rect r="r" b="b" t="t" l="l"/>
            <a:pathLst>
              <a:path h="3995541" w="8024518">
                <a:moveTo>
                  <a:pt x="0" y="0"/>
                </a:moveTo>
                <a:lnTo>
                  <a:pt x="8024518" y="0"/>
                </a:lnTo>
                <a:lnTo>
                  <a:pt x="8024518" y="3995541"/>
                </a:lnTo>
                <a:lnTo>
                  <a:pt x="0" y="399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5974" y="681788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ea typeface="210 네버랜드 Light"/>
              </a:rPr>
              <a:t>메인 페이지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08044" y="3662045"/>
            <a:ext cx="5863626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메인페이지 진입 시 Head에 로그인, 회원가입 버튼 활성화 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Body에 축제 보러가기 버튼 활성화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1872" y="524309"/>
            <a:ext cx="17284256" cy="9238381"/>
            <a:chOff x="0" y="0"/>
            <a:chExt cx="4552232" cy="24331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2232" cy="2433154"/>
            </a:xfrm>
            <a:custGeom>
              <a:avLst/>
              <a:gdLst/>
              <a:ahLst/>
              <a:cxnLst/>
              <a:rect r="r" b="b" t="t" l="l"/>
              <a:pathLst>
                <a:path h="2433154" w="455223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2398216"/>
                  </a:lnTo>
                  <a:cubicBezTo>
                    <a:pt x="4552232" y="2417512"/>
                    <a:pt x="4536590" y="2433154"/>
                    <a:pt x="4517295" y="2433154"/>
                  </a:cubicBezTo>
                  <a:lnTo>
                    <a:pt x="34938" y="2433154"/>
                  </a:lnTo>
                  <a:cubicBezTo>
                    <a:pt x="25672" y="2433154"/>
                    <a:pt x="16785" y="2429473"/>
                    <a:pt x="10233" y="2422921"/>
                  </a:cubicBezTo>
                  <a:cubicBezTo>
                    <a:pt x="3681" y="2416369"/>
                    <a:pt x="0" y="2407482"/>
                    <a:pt x="0" y="2398216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52232" cy="2480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1996867" y="6394367"/>
            <a:ext cx="0" cy="2802916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809649" y="4551350"/>
            <a:ext cx="4717407" cy="931688"/>
          </a:xfrm>
          <a:custGeom>
            <a:avLst/>
            <a:gdLst/>
            <a:ahLst/>
            <a:cxnLst/>
            <a:rect r="r" b="b" t="t" l="l"/>
            <a:pathLst>
              <a:path h="931688" w="4717407">
                <a:moveTo>
                  <a:pt x="0" y="0"/>
                </a:moveTo>
                <a:lnTo>
                  <a:pt x="4717407" y="0"/>
                </a:lnTo>
                <a:lnTo>
                  <a:pt x="4717407" y="931688"/>
                </a:lnTo>
                <a:lnTo>
                  <a:pt x="0" y="93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5076" y="1028700"/>
            <a:ext cx="5666553" cy="3824924"/>
          </a:xfrm>
          <a:custGeom>
            <a:avLst/>
            <a:gdLst/>
            <a:ahLst/>
            <a:cxnLst/>
            <a:rect r="r" b="b" t="t" l="l"/>
            <a:pathLst>
              <a:path h="3824924" w="5666553">
                <a:moveTo>
                  <a:pt x="0" y="0"/>
                </a:moveTo>
                <a:lnTo>
                  <a:pt x="5666553" y="0"/>
                </a:lnTo>
                <a:lnTo>
                  <a:pt x="5666553" y="3824924"/>
                </a:lnTo>
                <a:lnTo>
                  <a:pt x="0" y="3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1872" y="6408960"/>
            <a:ext cx="501395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27615" y="7478027"/>
            <a:ext cx="501395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팀 구성 및 역할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0468" y="2157266"/>
            <a:ext cx="4355769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목차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5808502" y="6394367"/>
            <a:ext cx="0" cy="2802916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332284" y="6378388"/>
            <a:ext cx="501395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개발과정기간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1872" y="7478027"/>
            <a:ext cx="501395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주요 고객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1872" y="8577667"/>
            <a:ext cx="501395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개발 환경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32284" y="8577667"/>
            <a:ext cx="501395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와이어프레임 / ERD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64176" y="6408960"/>
            <a:ext cx="501395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DB 설계 및 생성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64176" y="7478027"/>
            <a:ext cx="501395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사용 API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64176" y="8549908"/>
            <a:ext cx="501395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기능 구현 설명 및 시연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5287" y="6168019"/>
            <a:ext cx="4011410" cy="3635077"/>
          </a:xfrm>
          <a:custGeom>
            <a:avLst/>
            <a:gdLst/>
            <a:ahLst/>
            <a:cxnLst/>
            <a:rect r="r" b="b" t="t" l="l"/>
            <a:pathLst>
              <a:path h="3635077" w="4011410">
                <a:moveTo>
                  <a:pt x="0" y="0"/>
                </a:moveTo>
                <a:lnTo>
                  <a:pt x="4011409" y="0"/>
                </a:lnTo>
                <a:lnTo>
                  <a:pt x="4011409" y="3635078"/>
                </a:lnTo>
                <a:lnTo>
                  <a:pt x="0" y="363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5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0583" y="2543938"/>
            <a:ext cx="4006114" cy="3301783"/>
          </a:xfrm>
          <a:custGeom>
            <a:avLst/>
            <a:gdLst/>
            <a:ahLst/>
            <a:cxnLst/>
            <a:rect r="r" b="b" t="t" l="l"/>
            <a:pathLst>
              <a:path h="3301783" w="4006114">
                <a:moveTo>
                  <a:pt x="0" y="0"/>
                </a:moveTo>
                <a:lnTo>
                  <a:pt x="4006113" y="0"/>
                </a:lnTo>
                <a:lnTo>
                  <a:pt x="4006113" y="3301783"/>
                </a:lnTo>
                <a:lnTo>
                  <a:pt x="0" y="3301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85974" y="697639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ea typeface="210 네버랜드 Light"/>
              </a:rPr>
              <a:t>축제 페이지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4854" y="2944437"/>
            <a:ext cx="5863626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봄 여름 가을 겨울 버튼 활성화 되고 버튼 클릭 시 지도의 마커 활성화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4854" y="5076825"/>
            <a:ext cx="5863626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지역별 클릭 활성화되고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      지역 클릭 시 해당 지역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      Zoom in 후 마커 활성화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4854" y="7631882"/>
            <a:ext cx="5863626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"/>
              </a:rPr>
              <a:t>마커 클릭 시 축제 별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"/>
                <a:ea typeface="Arita Dotum"/>
              </a:rPr>
              <a:t>      이미지 및 댓글 기능 활성화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4928" y="3625278"/>
            <a:ext cx="9342215" cy="3818019"/>
          </a:xfrm>
          <a:custGeom>
            <a:avLst/>
            <a:gdLst/>
            <a:ahLst/>
            <a:cxnLst/>
            <a:rect r="r" b="b" t="t" l="l"/>
            <a:pathLst>
              <a:path h="3818019" w="9342215">
                <a:moveTo>
                  <a:pt x="0" y="0"/>
                </a:moveTo>
                <a:lnTo>
                  <a:pt x="9342215" y="0"/>
                </a:lnTo>
                <a:lnTo>
                  <a:pt x="9342215" y="3818019"/>
                </a:lnTo>
                <a:lnTo>
                  <a:pt x="0" y="3818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28937" y="575143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latin typeface="210 네버랜드 Light"/>
                <a:ea typeface="210 네버랜드 Light"/>
              </a:rPr>
              <a:t> 회원가입 페이지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60573" y="3455158"/>
            <a:ext cx="586362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ta Dotum Medium"/>
                <a:ea typeface="Arita Dotum Medium"/>
              </a:rPr>
              <a:t>input 창 입력시 입력값에 대한 문구가 나오며,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ta Dotum Medium"/>
                <a:ea typeface="Arita Dotum Medium"/>
              </a:rPr>
              <a:t>      중복확인 버튼 활성화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17723" y="6660392"/>
            <a:ext cx="586362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Arita Dotum Medium"/>
              </a:rPr>
              <a:t>이메일 인증 버튼 클릭 시 알림 창 생성 되며 인증코드 활성화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9954" y="2692367"/>
            <a:ext cx="5570881" cy="6481506"/>
          </a:xfrm>
          <a:custGeom>
            <a:avLst/>
            <a:gdLst/>
            <a:ahLst/>
            <a:cxnLst/>
            <a:rect r="r" b="b" t="t" l="l"/>
            <a:pathLst>
              <a:path h="6481506" w="5570881">
                <a:moveTo>
                  <a:pt x="0" y="0"/>
                </a:moveTo>
                <a:lnTo>
                  <a:pt x="5570882" y="0"/>
                </a:lnTo>
                <a:lnTo>
                  <a:pt x="5570882" y="6481506"/>
                </a:lnTo>
                <a:lnTo>
                  <a:pt x="0" y="6481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75588" y="545906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latin typeface="210 네버랜드 Light"/>
                <a:ea typeface="210 네버랜드 Light"/>
              </a:rPr>
              <a:t> 로그인 페이지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25477" y="2832406"/>
            <a:ext cx="586362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ta Dotum Medium"/>
                <a:ea typeface="Arita Dotum Medium"/>
              </a:rPr>
              <a:t>일부 input창 입력 하지 않고 로그인 누를 시 해당 값을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ta Dotum Medium"/>
                <a:ea typeface="Arita Dotum Medium"/>
              </a:rPr>
              <a:t>      입력해달라는 알림창 발생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25477" y="6548653"/>
            <a:ext cx="586362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ta Dotum Medium"/>
                <a:ea typeface="Arita Dotum Medium"/>
              </a:rPr>
              <a:t>네이버 및 카카오 로그인 버튼 누를 시 각 네이버 / 카카오 로그인 API 발생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324" y="3411557"/>
            <a:ext cx="8505371" cy="4920323"/>
          </a:xfrm>
          <a:custGeom>
            <a:avLst/>
            <a:gdLst/>
            <a:ahLst/>
            <a:cxnLst/>
            <a:rect r="r" b="b" t="t" l="l"/>
            <a:pathLst>
              <a:path h="4920323" w="8505371">
                <a:moveTo>
                  <a:pt x="0" y="0"/>
                </a:moveTo>
                <a:lnTo>
                  <a:pt x="8505371" y="0"/>
                </a:lnTo>
                <a:lnTo>
                  <a:pt x="8505371" y="4920323"/>
                </a:lnTo>
                <a:lnTo>
                  <a:pt x="0" y="4920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19010" y="593458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latin typeface="210 네버랜드 Light"/>
                <a:ea typeface="210 네버랜드 Light"/>
              </a:rPr>
              <a:t> 마이 페이지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03401" y="3511039"/>
            <a:ext cx="586362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 Medium"/>
              </a:rPr>
              <a:t>마이페이지 진입 시 기본 화면이 내 정보 수정 화면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      아이디, 이름 로그인 데이터를 갖고온 후  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ta Dotum Medium"/>
              </a:rPr>
              <a:t>      </a:t>
            </a:r>
            <a:r>
              <a:rPr lang="en-US" sz="2499">
                <a:solidFill>
                  <a:srgbClr val="FFFFFF"/>
                </a:solidFill>
                <a:latin typeface="Arita Dotum Medium"/>
              </a:rPr>
              <a:t>disabled </a:t>
            </a:r>
            <a:r>
              <a:rPr lang="en-US" sz="2499">
                <a:solidFill>
                  <a:srgbClr val="FFFFFF"/>
                </a:solidFill>
                <a:ea typeface="Arita Dotum Medium"/>
              </a:rPr>
              <a:t>되어 입력할 수 없음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03401" y="5636769"/>
            <a:ext cx="58636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 Medium"/>
              </a:rPr>
              <a:t>좌측 메뉴 클릭 시 해당 페이지로 이동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3401" y="6625495"/>
            <a:ext cx="586362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회원 탈퇴 버튼 클릭 시 되묻는 알림창 발생 -&gt; 확인 버튼을 누를 시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      DB 삭제되며 메인화면 이동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4735" y="6720925"/>
            <a:ext cx="5761271" cy="2637513"/>
          </a:xfrm>
          <a:custGeom>
            <a:avLst/>
            <a:gdLst/>
            <a:ahLst/>
            <a:cxnLst/>
            <a:rect r="r" b="b" t="t" l="l"/>
            <a:pathLst>
              <a:path h="2637513" w="5761271">
                <a:moveTo>
                  <a:pt x="0" y="0"/>
                </a:moveTo>
                <a:lnTo>
                  <a:pt x="5761271" y="0"/>
                </a:lnTo>
                <a:lnTo>
                  <a:pt x="5761271" y="2637513"/>
                </a:lnTo>
                <a:lnTo>
                  <a:pt x="0" y="2637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5909" y="2403884"/>
            <a:ext cx="3442299" cy="3938784"/>
          </a:xfrm>
          <a:custGeom>
            <a:avLst/>
            <a:gdLst/>
            <a:ahLst/>
            <a:cxnLst/>
            <a:rect r="r" b="b" t="t" l="l"/>
            <a:pathLst>
              <a:path h="3938784" w="3442299">
                <a:moveTo>
                  <a:pt x="0" y="0"/>
                </a:moveTo>
                <a:lnTo>
                  <a:pt x="3442299" y="0"/>
                </a:lnTo>
                <a:lnTo>
                  <a:pt x="3442299" y="3938785"/>
                </a:lnTo>
                <a:lnTo>
                  <a:pt x="0" y="3938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82729" y="652403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latin typeface="210 네버랜드 Light"/>
                <a:ea typeface="210 네버랜드 Light"/>
              </a:rPr>
              <a:t> 내 댓글 수정 페이지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37122" y="3807607"/>
            <a:ext cx="586362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 Medium"/>
              </a:rPr>
              <a:t>내 댓글 수정 페이지 진입 시 내가 쓴 댓글 목록 리스트로 보여짐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69530" y="5920394"/>
            <a:ext cx="58636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 Medium"/>
              </a:rPr>
              <a:t>좌측 메뉴 클릭 시 해당 페이지로 이동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8674" y="2983392"/>
            <a:ext cx="4232681" cy="6274908"/>
          </a:xfrm>
          <a:custGeom>
            <a:avLst/>
            <a:gdLst/>
            <a:ahLst/>
            <a:cxnLst/>
            <a:rect r="r" b="b" t="t" l="l"/>
            <a:pathLst>
              <a:path h="6274908" w="4232681">
                <a:moveTo>
                  <a:pt x="0" y="0"/>
                </a:moveTo>
                <a:lnTo>
                  <a:pt x="4232680" y="0"/>
                </a:lnTo>
                <a:lnTo>
                  <a:pt x="4232680" y="6274908"/>
                </a:lnTo>
                <a:lnTo>
                  <a:pt x="0" y="6274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2729" y="652403"/>
            <a:ext cx="12750135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latin typeface="210 네버랜드 Light"/>
                <a:ea typeface="210 네버랜드 Light"/>
              </a:rPr>
              <a:t> 좋아요 목록 페이지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37122" y="3807607"/>
            <a:ext cx="659574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 Medium"/>
              </a:rPr>
              <a:t>좋아요 리스트 페이지 헤더에 ♥버튼으로 표시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ta Dotum"/>
                <a:ea typeface="Arita Dotum"/>
              </a:rPr>
              <a:t>      동시에 좋아요 목록 페이지 클릭 시 진입     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ta Dotum"/>
              </a:rPr>
              <a:t>      </a:t>
            </a:r>
            <a:r>
              <a:rPr lang="en-US" sz="2499">
                <a:solidFill>
                  <a:srgbClr val="FFFFFF"/>
                </a:solidFill>
                <a:ea typeface="Arita Dotum"/>
              </a:rPr>
              <a:t>되도록 </a:t>
            </a:r>
            <a:r>
              <a:rPr lang="en-US" sz="2499">
                <a:solidFill>
                  <a:srgbClr val="FFFFFF"/>
                </a:solidFill>
                <a:ea typeface="Arita Dotum"/>
              </a:rPr>
              <a:t>구현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66260" y="-2469633"/>
            <a:ext cx="16012640" cy="16012640"/>
          </a:xfrm>
          <a:custGeom>
            <a:avLst/>
            <a:gdLst/>
            <a:ahLst/>
            <a:cxnLst/>
            <a:rect r="r" b="b" t="t" l="l"/>
            <a:pathLst>
              <a:path h="16012640" w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6110" y="8811102"/>
            <a:ext cx="2725212" cy="538229"/>
          </a:xfrm>
          <a:custGeom>
            <a:avLst/>
            <a:gdLst/>
            <a:ahLst/>
            <a:cxnLst/>
            <a:rect r="r" b="b" t="t" l="l"/>
            <a:pathLst>
              <a:path h="538229" w="2725212">
                <a:moveTo>
                  <a:pt x="0" y="0"/>
                </a:moveTo>
                <a:lnTo>
                  <a:pt x="2725212" y="0"/>
                </a:lnTo>
                <a:lnTo>
                  <a:pt x="2725212" y="538230"/>
                </a:lnTo>
                <a:lnTo>
                  <a:pt x="0" y="53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385233" cy="472748"/>
            <a:chOff x="0" y="0"/>
            <a:chExt cx="4513644" cy="630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0331" cy="630331"/>
            </a:xfrm>
            <a:custGeom>
              <a:avLst/>
              <a:gdLst/>
              <a:ahLst/>
              <a:cxnLst/>
              <a:rect r="r" b="b" t="t" l="l"/>
              <a:pathLst>
                <a:path h="630331" w="630331">
                  <a:moveTo>
                    <a:pt x="0" y="0"/>
                  </a:moveTo>
                  <a:lnTo>
                    <a:pt x="630331" y="0"/>
                  </a:lnTo>
                  <a:lnTo>
                    <a:pt x="630331" y="630331"/>
                  </a:lnTo>
                  <a:lnTo>
                    <a:pt x="0" y="63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03386" y="110504"/>
              <a:ext cx="3310258" cy="361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1조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66260" y="-2469633"/>
            <a:ext cx="16012640" cy="16012640"/>
          </a:xfrm>
          <a:custGeom>
            <a:avLst/>
            <a:gdLst/>
            <a:ahLst/>
            <a:cxnLst/>
            <a:rect r="r" b="b" t="t" l="l"/>
            <a:pathLst>
              <a:path h="16012640" w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56110" y="8811102"/>
            <a:ext cx="2725212" cy="538229"/>
          </a:xfrm>
          <a:custGeom>
            <a:avLst/>
            <a:gdLst/>
            <a:ahLst/>
            <a:cxnLst/>
            <a:rect r="r" b="b" t="t" l="l"/>
            <a:pathLst>
              <a:path h="538229" w="2725212">
                <a:moveTo>
                  <a:pt x="0" y="0"/>
                </a:moveTo>
                <a:lnTo>
                  <a:pt x="2725212" y="0"/>
                </a:lnTo>
                <a:lnTo>
                  <a:pt x="2725212" y="538230"/>
                </a:lnTo>
                <a:lnTo>
                  <a:pt x="0" y="53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15127" y="2721607"/>
            <a:ext cx="6149142" cy="6536693"/>
          </a:xfrm>
          <a:custGeom>
            <a:avLst/>
            <a:gdLst/>
            <a:ahLst/>
            <a:cxnLst/>
            <a:rect r="r" b="b" t="t" l="l"/>
            <a:pathLst>
              <a:path h="6536693" w="6149142">
                <a:moveTo>
                  <a:pt x="0" y="0"/>
                </a:moveTo>
                <a:lnTo>
                  <a:pt x="6149142" y="0"/>
                </a:lnTo>
                <a:lnTo>
                  <a:pt x="6149142" y="6536693"/>
                </a:lnTo>
                <a:lnTo>
                  <a:pt x="0" y="65366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67651" y="710936"/>
            <a:ext cx="11773326" cy="182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07"/>
              </a:lnSpc>
            </a:pPr>
            <a:r>
              <a:rPr lang="en-US" sz="11923">
                <a:solidFill>
                  <a:srgbClr val="FFFFFF"/>
                </a:solidFill>
                <a:ea typeface="210 네버랜드 Light"/>
              </a:rPr>
              <a:t>시연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1811" y="7906641"/>
            <a:ext cx="3524244" cy="696038"/>
          </a:xfrm>
          <a:custGeom>
            <a:avLst/>
            <a:gdLst/>
            <a:ahLst/>
            <a:cxnLst/>
            <a:rect r="r" b="b" t="t" l="l"/>
            <a:pathLst>
              <a:path h="696038" w="3524244">
                <a:moveTo>
                  <a:pt x="0" y="0"/>
                </a:moveTo>
                <a:lnTo>
                  <a:pt x="3524244" y="0"/>
                </a:lnTo>
                <a:lnTo>
                  <a:pt x="3524244" y="696038"/>
                </a:lnTo>
                <a:lnTo>
                  <a:pt x="0" y="69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7334" y="2380359"/>
            <a:ext cx="5533198" cy="5526281"/>
          </a:xfrm>
          <a:custGeom>
            <a:avLst/>
            <a:gdLst/>
            <a:ahLst/>
            <a:cxnLst/>
            <a:rect r="r" b="b" t="t" l="l"/>
            <a:pathLst>
              <a:path h="5526281" w="5533198">
                <a:moveTo>
                  <a:pt x="0" y="0"/>
                </a:moveTo>
                <a:lnTo>
                  <a:pt x="5533197" y="0"/>
                </a:lnTo>
                <a:lnTo>
                  <a:pt x="5533197" y="5526282"/>
                </a:lnTo>
                <a:lnTo>
                  <a:pt x="0" y="5526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80841" y="3778562"/>
            <a:ext cx="6953700" cy="4128045"/>
            <a:chOff x="0" y="0"/>
            <a:chExt cx="9271600" cy="550406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0"/>
              <a:ext cx="9271600" cy="3806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프로젝트 </a:t>
              </a:r>
            </a:p>
            <a:p>
              <a:pPr marL="0" indent="0" lvl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후기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467740"/>
              <a:ext cx="9271600" cy="67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4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67034"/>
            <a:ext cx="7616678" cy="4540865"/>
            <a:chOff x="0" y="0"/>
            <a:chExt cx="1817814" cy="1083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7814" cy="1083733"/>
            </a:xfrm>
            <a:custGeom>
              <a:avLst/>
              <a:gdLst/>
              <a:ahLst/>
              <a:cxnLst/>
              <a:rect r="r" b="b" t="t" l="l"/>
              <a:pathLst>
                <a:path h="1083733" w="1817814">
                  <a:moveTo>
                    <a:pt x="50822" y="0"/>
                  </a:moveTo>
                  <a:lnTo>
                    <a:pt x="1766992" y="0"/>
                  </a:lnTo>
                  <a:cubicBezTo>
                    <a:pt x="1795060" y="0"/>
                    <a:pt x="1817814" y="22754"/>
                    <a:pt x="1817814" y="50822"/>
                  </a:cubicBezTo>
                  <a:lnTo>
                    <a:pt x="1817814" y="1032911"/>
                  </a:lnTo>
                  <a:cubicBezTo>
                    <a:pt x="1817814" y="1046390"/>
                    <a:pt x="1812460" y="1059317"/>
                    <a:pt x="1802929" y="1068848"/>
                  </a:cubicBezTo>
                  <a:cubicBezTo>
                    <a:pt x="1793398" y="1078379"/>
                    <a:pt x="1780471" y="1083733"/>
                    <a:pt x="1766992" y="1083733"/>
                  </a:cubicBezTo>
                  <a:lnTo>
                    <a:pt x="50822" y="1083733"/>
                  </a:lnTo>
                  <a:cubicBezTo>
                    <a:pt x="22754" y="1083733"/>
                    <a:pt x="0" y="1060980"/>
                    <a:pt x="0" y="1032911"/>
                  </a:cubicBezTo>
                  <a:lnTo>
                    <a:pt x="0" y="50822"/>
                  </a:lnTo>
                  <a:cubicBezTo>
                    <a:pt x="0" y="22754"/>
                    <a:pt x="22754" y="0"/>
                    <a:pt x="50822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7814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2992" y="4632435"/>
            <a:ext cx="4190241" cy="1152316"/>
          </a:xfrm>
          <a:custGeom>
            <a:avLst/>
            <a:gdLst/>
            <a:ahLst/>
            <a:cxnLst/>
            <a:rect r="r" b="b" t="t" l="l"/>
            <a:pathLst>
              <a:path h="1152316" w="4190241">
                <a:moveTo>
                  <a:pt x="0" y="0"/>
                </a:moveTo>
                <a:lnTo>
                  <a:pt x="4190241" y="0"/>
                </a:lnTo>
                <a:lnTo>
                  <a:pt x="4190241" y="1152316"/>
                </a:lnTo>
                <a:lnTo>
                  <a:pt x="0" y="1152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09908" y="1028700"/>
            <a:ext cx="2907069" cy="2489177"/>
          </a:xfrm>
          <a:custGeom>
            <a:avLst/>
            <a:gdLst/>
            <a:ahLst/>
            <a:cxnLst/>
            <a:rect r="r" b="b" t="t" l="l"/>
            <a:pathLst>
              <a:path h="2489177" w="2907069">
                <a:moveTo>
                  <a:pt x="0" y="0"/>
                </a:moveTo>
                <a:lnTo>
                  <a:pt x="2907068" y="0"/>
                </a:lnTo>
                <a:lnTo>
                  <a:pt x="2907068" y="2489177"/>
                </a:lnTo>
                <a:lnTo>
                  <a:pt x="0" y="248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36138" y="4899497"/>
            <a:ext cx="3203950" cy="5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2"/>
              </a:lnSpc>
              <a:spcBef>
                <a:spcPct val="0"/>
              </a:spcBef>
            </a:pPr>
            <a:r>
              <a:rPr lang="en-US" sz="3310">
                <a:solidFill>
                  <a:srgbClr val="000000"/>
                </a:solidFill>
                <a:ea typeface="Arita Dotum Semi-Bold"/>
              </a:rPr>
              <a:t>개발 </a:t>
            </a:r>
            <a:r>
              <a:rPr lang="en-US" sz="3310">
                <a:solidFill>
                  <a:srgbClr val="000000"/>
                </a:solidFill>
                <a:ea typeface="Arita Dotum Semi-Bold"/>
              </a:rPr>
              <a:t>목적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12308921" cy="2228544"/>
            <a:chOff x="0" y="0"/>
            <a:chExt cx="16411895" cy="297139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0"/>
              <a:ext cx="16411895" cy="1876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개요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45163"/>
              <a:ext cx="16411895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 Medium"/>
                  <a:ea typeface="Arita Dotum Medium"/>
                </a:rPr>
                <a:t>전국의 축제를 한눈에 보기 위한 최적의 맞춤 웹사이트!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337621" y="9481253"/>
            <a:ext cx="310283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34100" y="5988278"/>
            <a:ext cx="7186849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ea typeface="Arita Dotum"/>
              </a:rPr>
              <a:t>많아도 너무 많은 축제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ta Dotum"/>
                <a:ea typeface="Arita Dotum"/>
              </a:rPr>
              <a:t>      한 눈에 볼 수는 없을까?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ta Dotum"/>
                <a:ea typeface="Arita Dotum"/>
              </a:rPr>
              <a:t>      사람들의 댓글 후기를 모아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rita Dotum"/>
                <a:ea typeface="Arita Dotum"/>
              </a:rPr>
              <a:t>      어렵지 않게 축제를 즐기자!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009874" y="4167034"/>
            <a:ext cx="8007103" cy="4540865"/>
            <a:chOff x="0" y="0"/>
            <a:chExt cx="1910994" cy="10837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10994" cy="1083733"/>
            </a:xfrm>
            <a:custGeom>
              <a:avLst/>
              <a:gdLst/>
              <a:ahLst/>
              <a:cxnLst/>
              <a:rect r="r" b="b" t="t" l="l"/>
              <a:pathLst>
                <a:path h="1083733" w="1910994">
                  <a:moveTo>
                    <a:pt x="48344" y="0"/>
                  </a:moveTo>
                  <a:lnTo>
                    <a:pt x="1862649" y="0"/>
                  </a:lnTo>
                  <a:cubicBezTo>
                    <a:pt x="1875471" y="0"/>
                    <a:pt x="1887768" y="5093"/>
                    <a:pt x="1896834" y="14160"/>
                  </a:cubicBezTo>
                  <a:cubicBezTo>
                    <a:pt x="1905900" y="23226"/>
                    <a:pt x="1910994" y="35522"/>
                    <a:pt x="1910994" y="48344"/>
                  </a:cubicBezTo>
                  <a:lnTo>
                    <a:pt x="1910994" y="1035389"/>
                  </a:lnTo>
                  <a:cubicBezTo>
                    <a:pt x="1910994" y="1062089"/>
                    <a:pt x="1889349" y="1083733"/>
                    <a:pt x="1862649" y="1083733"/>
                  </a:cubicBezTo>
                  <a:lnTo>
                    <a:pt x="48344" y="1083733"/>
                  </a:lnTo>
                  <a:cubicBezTo>
                    <a:pt x="21644" y="1083733"/>
                    <a:pt x="0" y="1062089"/>
                    <a:pt x="0" y="1035389"/>
                  </a:cubicBezTo>
                  <a:lnTo>
                    <a:pt x="0" y="48344"/>
                  </a:lnTo>
                  <a:cubicBezTo>
                    <a:pt x="0" y="21644"/>
                    <a:pt x="21644" y="0"/>
                    <a:pt x="48344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10994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524166" y="4632435"/>
            <a:ext cx="4190241" cy="1152316"/>
          </a:xfrm>
          <a:custGeom>
            <a:avLst/>
            <a:gdLst/>
            <a:ahLst/>
            <a:cxnLst/>
            <a:rect r="r" b="b" t="t" l="l"/>
            <a:pathLst>
              <a:path h="1152316" w="4190241">
                <a:moveTo>
                  <a:pt x="0" y="0"/>
                </a:moveTo>
                <a:lnTo>
                  <a:pt x="4190240" y="0"/>
                </a:lnTo>
                <a:lnTo>
                  <a:pt x="4190240" y="1152316"/>
                </a:lnTo>
                <a:lnTo>
                  <a:pt x="0" y="1152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017311" y="4899497"/>
            <a:ext cx="3203950" cy="5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2"/>
              </a:lnSpc>
              <a:spcBef>
                <a:spcPct val="0"/>
              </a:spcBef>
            </a:pPr>
            <a:r>
              <a:rPr lang="en-US" sz="3310">
                <a:solidFill>
                  <a:srgbClr val="000000"/>
                </a:solidFill>
                <a:ea typeface="Arita Dotum Semi-Bold"/>
              </a:rPr>
              <a:t>개발 목표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53602" y="5988278"/>
            <a:ext cx="7186849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ita Dotum Medium"/>
                <a:ea typeface="Arita Dotum Medium"/>
              </a:rPr>
              <a:t>지역별 축제를 마커로 표시하여 위치, 시간을 간편하게 볼 수 있게 하며, 댓글로 정보 공유를 할 수 있는 커뮤니티를 제공</a:t>
            </a: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3672" y="3355665"/>
            <a:ext cx="1008548" cy="5319279"/>
          </a:xfrm>
          <a:custGeom>
            <a:avLst/>
            <a:gdLst/>
            <a:ahLst/>
            <a:cxnLst/>
            <a:rect r="r" b="b" t="t" l="l"/>
            <a:pathLst>
              <a:path h="5319279" w="1008548">
                <a:moveTo>
                  <a:pt x="0" y="0"/>
                </a:moveTo>
                <a:lnTo>
                  <a:pt x="1008549" y="0"/>
                </a:lnTo>
                <a:lnTo>
                  <a:pt x="1008549" y="5319278"/>
                </a:lnTo>
                <a:lnTo>
                  <a:pt x="0" y="5319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66006"/>
            <a:ext cx="1177332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ea typeface="210 네버랜드"/>
              </a:rPr>
              <a:t>주요 고객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82584" y="3559491"/>
            <a:ext cx="10981216" cy="59340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4665"/>
              </a:lnSpc>
              <a:defRPr/>
            </a:pPr>
            <a:r>
              <a:rPr lang="en-US" sz="3332">
                <a:solidFill>
                  <a:srgbClr val="ffffff"/>
                </a:solidFill>
                <a:ea typeface="Arita Dotum"/>
              </a:rPr>
              <a:t>축제를 가고 싶지만 어디에 어떤 축제가 있는지 모르는 사람</a:t>
            </a:r>
            <a:endParaRPr lang="en-US" sz="3332">
              <a:solidFill>
                <a:srgbClr val="ffffff"/>
              </a:solidFill>
              <a:ea typeface="Arita Dot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82585" y="5028988"/>
            <a:ext cx="10143015" cy="59076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4665"/>
              </a:lnSpc>
              <a:defRPr/>
            </a:pPr>
            <a:r>
              <a:rPr lang="en-US" sz="3332">
                <a:solidFill>
                  <a:srgbClr val="ffffff"/>
                </a:solidFill>
                <a:ea typeface="Arita Dotum Medium"/>
              </a:rPr>
              <a:t>지도를 통해 간편하게 위치와 시간대를 보고싶은 사람</a:t>
            </a:r>
            <a:endParaRPr lang="en-US" sz="3332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82584" y="6414234"/>
            <a:ext cx="11971816" cy="5961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4665"/>
              </a:lnSpc>
              <a:defRPr/>
            </a:pPr>
            <a:r>
              <a:rPr lang="en-US" sz="3332">
                <a:solidFill>
                  <a:srgbClr val="ffffff"/>
                </a:solidFill>
                <a:ea typeface="Arita Dotum Medium"/>
              </a:rPr>
              <a:t>가고 싶었던 축제의 후기나 자유로운 의견을 참고하고 싶은 사람</a:t>
            </a:r>
            <a:endParaRPr lang="en-US" sz="3332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name="TextBox 7" id="7"/>
          <p:cNvSpPr txBox="true"/>
          <p:nvPr/>
        </p:nvSpPr>
        <p:spPr>
          <a:xfrm rot="0">
            <a:off x="4182585" y="7885206"/>
            <a:ext cx="11271742" cy="57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5"/>
              </a:lnSpc>
            </a:pPr>
            <a:r>
              <a:rPr lang="en-US" sz="3332">
                <a:solidFill>
                  <a:srgbClr val="FFFFFF"/>
                </a:solidFill>
                <a:ea typeface="Arita Dotum Medium"/>
              </a:rPr>
              <a:t>가고 싶었던 축제의 찜 목록을 만들고 싶은 사람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1872" y="3439418"/>
            <a:ext cx="17284256" cy="5486264"/>
            <a:chOff x="0" y="0"/>
            <a:chExt cx="4552232" cy="14449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2232" cy="1444942"/>
            </a:xfrm>
            <a:custGeom>
              <a:avLst/>
              <a:gdLst/>
              <a:ahLst/>
              <a:cxnLst/>
              <a:rect r="r" b="b" t="t" l="l"/>
              <a:pathLst>
                <a:path h="1444942" w="455223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30733" y="5946532"/>
            <a:ext cx="2630123" cy="519449"/>
          </a:xfrm>
          <a:custGeom>
            <a:avLst/>
            <a:gdLst/>
            <a:ahLst/>
            <a:cxnLst/>
            <a:rect r="r" b="b" t="t" l="l"/>
            <a:pathLst>
              <a:path h="519449" w="2630123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4619" y="5946532"/>
            <a:ext cx="2630123" cy="519449"/>
          </a:xfrm>
          <a:custGeom>
            <a:avLst/>
            <a:gdLst/>
            <a:ahLst/>
            <a:cxnLst/>
            <a:rect r="r" b="b" t="t" l="l"/>
            <a:pathLst>
              <a:path h="519449" w="2630123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53258" y="5885898"/>
            <a:ext cx="2630123" cy="519449"/>
          </a:xfrm>
          <a:custGeom>
            <a:avLst/>
            <a:gdLst/>
            <a:ahLst/>
            <a:cxnLst/>
            <a:rect r="r" b="b" t="t" l="l"/>
            <a:pathLst>
              <a:path h="519449" w="2630123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90661" y="5922825"/>
            <a:ext cx="2630123" cy="519449"/>
          </a:xfrm>
          <a:custGeom>
            <a:avLst/>
            <a:gdLst/>
            <a:ahLst/>
            <a:cxnLst/>
            <a:rect r="r" b="b" t="t" l="l"/>
            <a:pathLst>
              <a:path h="519449" w="2630123">
                <a:moveTo>
                  <a:pt x="0" y="0"/>
                </a:moveTo>
                <a:lnTo>
                  <a:pt x="2630123" y="0"/>
                </a:lnTo>
                <a:lnTo>
                  <a:pt x="2630123" y="519450"/>
                </a:lnTo>
                <a:lnTo>
                  <a:pt x="0" y="519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4820555" y="4226487"/>
            <a:ext cx="0" cy="3912127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9144000" y="4238340"/>
            <a:ext cx="0" cy="3912127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3467445" y="4250194"/>
            <a:ext cx="0" cy="3912127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215524" y="3439418"/>
            <a:ext cx="8810520" cy="4645235"/>
          </a:xfrm>
          <a:custGeom>
            <a:avLst/>
            <a:gdLst/>
            <a:ahLst/>
            <a:cxnLst/>
            <a:rect r="r" b="b" t="t" l="l"/>
            <a:pathLst>
              <a:path h="4645235" w="8810520">
                <a:moveTo>
                  <a:pt x="0" y="0"/>
                </a:moveTo>
                <a:lnTo>
                  <a:pt x="8810520" y="0"/>
                </a:lnTo>
                <a:lnTo>
                  <a:pt x="8810520" y="4645235"/>
                </a:lnTo>
                <a:lnTo>
                  <a:pt x="0" y="4645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0936" y="4061216"/>
            <a:ext cx="6670102" cy="4168814"/>
          </a:xfrm>
          <a:custGeom>
            <a:avLst/>
            <a:gdLst/>
            <a:ahLst/>
            <a:cxnLst/>
            <a:rect r="r" b="b" t="t" l="l"/>
            <a:pathLst>
              <a:path h="4168814" w="6670102">
                <a:moveTo>
                  <a:pt x="0" y="0"/>
                </a:moveTo>
                <a:lnTo>
                  <a:pt x="6670102" y="0"/>
                </a:lnTo>
                <a:lnTo>
                  <a:pt x="6670102" y="4168813"/>
                </a:lnTo>
                <a:lnTo>
                  <a:pt x="0" y="416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62067" y="811273"/>
            <a:ext cx="2661548" cy="1533558"/>
          </a:xfrm>
          <a:custGeom>
            <a:avLst/>
            <a:gdLst/>
            <a:ahLst/>
            <a:cxnLst/>
            <a:rect r="r" b="b" t="t" l="l"/>
            <a:pathLst>
              <a:path h="1533558" w="2661548">
                <a:moveTo>
                  <a:pt x="0" y="0"/>
                </a:moveTo>
                <a:lnTo>
                  <a:pt x="2661547" y="0"/>
                </a:lnTo>
                <a:lnTo>
                  <a:pt x="2661547" y="1533559"/>
                </a:lnTo>
                <a:lnTo>
                  <a:pt x="0" y="1533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10657" y="811273"/>
            <a:ext cx="2494061" cy="1533558"/>
          </a:xfrm>
          <a:custGeom>
            <a:avLst/>
            <a:gdLst/>
            <a:ahLst/>
            <a:cxnLst/>
            <a:rect r="r" b="b" t="t" l="l"/>
            <a:pathLst>
              <a:path h="1533558" w="2494061">
                <a:moveTo>
                  <a:pt x="0" y="0"/>
                </a:moveTo>
                <a:lnTo>
                  <a:pt x="2494061" y="0"/>
                </a:lnTo>
                <a:lnTo>
                  <a:pt x="2494061" y="1533559"/>
                </a:lnTo>
                <a:lnTo>
                  <a:pt x="0" y="1533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328" r="0" b="-1232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300728" y="716023"/>
            <a:ext cx="7656960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개발 환경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28600" y="9196388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604837" y="867565"/>
            <a:ext cx="8621125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개발과정기간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00100" y="2714213"/>
          <a:ext cx="16725862" cy="6167065"/>
        </p:xfrm>
        <a:graphic>
          <a:graphicData uri="http://schemas.openxmlformats.org/drawingml/2006/table">
            <a:tbl>
              <a:tblPr/>
              <a:tblGrid>
                <a:gridCol w="3024804"/>
                <a:gridCol w="897298"/>
                <a:gridCol w="832260"/>
                <a:gridCol w="816972"/>
                <a:gridCol w="819723"/>
                <a:gridCol w="811706"/>
                <a:gridCol w="770979"/>
                <a:gridCol w="811706"/>
                <a:gridCol w="758425"/>
                <a:gridCol w="770557"/>
                <a:gridCol w="786805"/>
                <a:gridCol w="819515"/>
                <a:gridCol w="746137"/>
                <a:gridCol w="864658"/>
                <a:gridCol w="800225"/>
                <a:gridCol w="846146"/>
                <a:gridCol w="776159"/>
                <a:gridCol w="771787"/>
              </a:tblGrid>
              <a:tr h="11919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업무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10월 27일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10월 28일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10월 29일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10월 30일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10월 31일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1일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2일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3일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4일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5일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6일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7일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8일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9일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10일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11일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Semi-Bold"/>
                          <a:ea typeface="Arita Dotum Semi-Bold"/>
                        </a:rPr>
                        <a:t>11월 11일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</a:tr>
              <a:tr h="10282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주제선정 역할분담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</a:tr>
              <a:tr h="9660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와이어 프레임 / ERD작성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</a:tr>
              <a:tr h="9900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"/>
                          <a:ea typeface="Arita Dotum"/>
                        </a:rPr>
                        <a:t>화면 구현/ 기능 구현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</a:tr>
              <a:tr h="9894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"/>
                        </a:rPr>
                        <a:t>테스트 및 디버깅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</a:tr>
              <a:tr h="10012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발표 준비 </a:t>
                      </a: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73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02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3824327" y="4070095"/>
            <a:ext cx="919246" cy="651434"/>
            <a:chOff x="0" y="0"/>
            <a:chExt cx="806450" cy="571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5270"/>
              <a:ext cx="806450" cy="69850"/>
            </a:xfrm>
            <a:custGeom>
              <a:avLst/>
              <a:gdLst/>
              <a:ahLst/>
              <a:cxnLst/>
              <a:rect r="r" b="b" t="t" l="l"/>
              <a:pathLst>
                <a:path h="69850" w="8064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724522" y="5066582"/>
            <a:ext cx="1640410" cy="664832"/>
            <a:chOff x="0" y="0"/>
            <a:chExt cx="1410123" cy="571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255270"/>
              <a:ext cx="1410123" cy="69850"/>
            </a:xfrm>
            <a:custGeom>
              <a:avLst/>
              <a:gdLst/>
              <a:ahLst/>
              <a:cxnLst/>
              <a:rect r="r" b="b" t="t" l="l"/>
              <a:pathLst>
                <a:path h="69850" w="1410123">
                  <a:moveTo>
                    <a:pt x="111929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10123" y="69850"/>
                  </a:lnTo>
                  <a:lnTo>
                    <a:pt x="141012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345883" y="6045136"/>
            <a:ext cx="8816037" cy="677469"/>
            <a:chOff x="0" y="0"/>
            <a:chExt cx="7437044" cy="571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255270"/>
              <a:ext cx="7437045" cy="69850"/>
            </a:xfrm>
            <a:custGeom>
              <a:avLst/>
              <a:gdLst/>
              <a:ahLst/>
              <a:cxnLst/>
              <a:rect r="r" b="b" t="t" l="l"/>
              <a:pathLst>
                <a:path h="69850" w="7437045">
                  <a:moveTo>
                    <a:pt x="714621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437045" y="69850"/>
                  </a:lnTo>
                  <a:lnTo>
                    <a:pt x="743704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974456" y="8012915"/>
            <a:ext cx="1551506" cy="687256"/>
            <a:chOff x="0" y="0"/>
            <a:chExt cx="1290183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1290183" cy="69850"/>
            </a:xfrm>
            <a:custGeom>
              <a:avLst/>
              <a:gdLst/>
              <a:ahLst/>
              <a:cxnLst/>
              <a:rect r="r" b="b" t="t" l="l"/>
              <a:pathLst>
                <a:path h="69850" w="1290183">
                  <a:moveTo>
                    <a:pt x="99935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90183" y="69850"/>
                  </a:lnTo>
                  <a:lnTo>
                    <a:pt x="129018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893467" y="7058249"/>
            <a:ext cx="4138139" cy="651434"/>
            <a:chOff x="0" y="0"/>
            <a:chExt cx="3630370" cy="571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255270"/>
              <a:ext cx="3630370" cy="69850"/>
            </a:xfrm>
            <a:custGeom>
              <a:avLst/>
              <a:gdLst/>
              <a:ahLst/>
              <a:cxnLst/>
              <a:rect r="r" b="b" t="t" l="l"/>
              <a:pathLst>
                <a:path h="69850" w="3630370">
                  <a:moveTo>
                    <a:pt x="3339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630370" y="69850"/>
                  </a:lnTo>
                  <a:lnTo>
                    <a:pt x="363037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3671" y="933450"/>
            <a:ext cx="7656960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팀 구성 및 역할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3690500" y="2929956"/>
            <a:ext cx="1129083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김준혁(조장)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35095" y="2929956"/>
            <a:ext cx="1129083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강누리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21766" y="2929956"/>
            <a:ext cx="1129083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김한솔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690500" y="6136990"/>
            <a:ext cx="1129083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남채윤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35095" y="6196080"/>
            <a:ext cx="1129083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김양우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21766" y="6136990"/>
            <a:ext cx="1129083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송승건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4055" y="3654699"/>
            <a:ext cx="5504460" cy="41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843" indent="-258422" lvl="1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FFFFFF"/>
                </a:solidFill>
                <a:ea typeface="Arita Dotum Medium"/>
              </a:rPr>
              <a:t>회원 가입 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8009" y="3654699"/>
            <a:ext cx="5504460" cy="41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843" indent="-258422" lvl="1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FFFFFF"/>
                </a:solidFill>
                <a:ea typeface="Arita Dotum Medium"/>
              </a:rPr>
              <a:t>로그인페이지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2371" y="3654699"/>
            <a:ext cx="5504460" cy="41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843" indent="-258422" lvl="1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FFFFFF"/>
                </a:solidFill>
                <a:ea typeface="Arita Dotum Medium"/>
              </a:rPr>
              <a:t>마이페이지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0138" y="6925060"/>
            <a:ext cx="5504460" cy="41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843" indent="-258422" lvl="1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FFFFFF"/>
                </a:solidFill>
                <a:ea typeface="Arita Dotum"/>
              </a:rPr>
              <a:t>메인페이지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78009" y="6925060"/>
            <a:ext cx="5504460" cy="41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843" indent="-258422" lvl="1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FFFFFF"/>
                </a:solidFill>
                <a:ea typeface="Arita Dotum Medium"/>
              </a:rPr>
              <a:t>댓글 목록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72371" y="6925060"/>
            <a:ext cx="5504460" cy="41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843" indent="-258422" lvl="1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FFFFFF"/>
                </a:solidFill>
                <a:ea typeface="Arita Dotum Medium"/>
              </a:rPr>
              <a:t>좋아요 리스트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23744"/>
            <a:ext cx="6373051" cy="3940692"/>
          </a:xfrm>
          <a:custGeom>
            <a:avLst/>
            <a:gdLst/>
            <a:ahLst/>
            <a:cxnLst/>
            <a:rect r="r" b="b" t="t" l="l"/>
            <a:pathLst>
              <a:path h="3940692" w="6373051">
                <a:moveTo>
                  <a:pt x="0" y="0"/>
                </a:moveTo>
                <a:lnTo>
                  <a:pt x="6373051" y="0"/>
                </a:lnTo>
                <a:lnTo>
                  <a:pt x="6373051" y="3940692"/>
                </a:lnTo>
                <a:lnTo>
                  <a:pt x="0" y="3940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3576" y="2523744"/>
            <a:ext cx="4340256" cy="3940692"/>
          </a:xfrm>
          <a:custGeom>
            <a:avLst/>
            <a:gdLst/>
            <a:ahLst/>
            <a:cxnLst/>
            <a:rect r="r" b="b" t="t" l="l"/>
            <a:pathLst>
              <a:path h="3940692" w="4340256">
                <a:moveTo>
                  <a:pt x="0" y="0"/>
                </a:moveTo>
                <a:lnTo>
                  <a:pt x="4340256" y="0"/>
                </a:lnTo>
                <a:lnTo>
                  <a:pt x="4340256" y="3940692"/>
                </a:lnTo>
                <a:lnTo>
                  <a:pt x="0" y="3940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66006"/>
            <a:ext cx="16991567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28"/>
              </a:lnSpc>
            </a:pPr>
            <a:r>
              <a:rPr lang="en-US" sz="10023">
                <a:solidFill>
                  <a:srgbClr val="FFFFFF"/>
                </a:solidFill>
                <a:latin typeface="210 네버랜드"/>
                <a:ea typeface="210 네버랜드"/>
              </a:rPr>
              <a:t>사용 API (공공데이터 활용)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2641" y="6835911"/>
            <a:ext cx="5863626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공공데이터포털의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      전국문화축제표준데이터 API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01751" y="6835911"/>
            <a:ext cx="586362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카카오 및 네이버 로그인 API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5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95892" y="3533959"/>
            <a:ext cx="4410621" cy="3568832"/>
          </a:xfrm>
          <a:custGeom>
            <a:avLst/>
            <a:gdLst/>
            <a:ahLst/>
            <a:cxnLst/>
            <a:rect r="r" b="b" t="t" l="l"/>
            <a:pathLst>
              <a:path h="3568832" w="4410621">
                <a:moveTo>
                  <a:pt x="0" y="0"/>
                </a:moveTo>
                <a:lnTo>
                  <a:pt x="4410620" y="0"/>
                </a:lnTo>
                <a:lnTo>
                  <a:pt x="4410620" y="3568833"/>
                </a:lnTo>
                <a:lnTo>
                  <a:pt x="0" y="356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9790" y="3533959"/>
            <a:ext cx="4446414" cy="3568832"/>
          </a:xfrm>
          <a:custGeom>
            <a:avLst/>
            <a:gdLst/>
            <a:ahLst/>
            <a:cxnLst/>
            <a:rect r="r" b="b" t="t" l="l"/>
            <a:pathLst>
              <a:path h="3568832" w="4446414">
                <a:moveTo>
                  <a:pt x="0" y="0"/>
                </a:moveTo>
                <a:lnTo>
                  <a:pt x="4446414" y="0"/>
                </a:lnTo>
                <a:lnTo>
                  <a:pt x="4446414" y="3568833"/>
                </a:lnTo>
                <a:lnTo>
                  <a:pt x="0" y="3568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76149" y="3533959"/>
            <a:ext cx="4299798" cy="3568832"/>
          </a:xfrm>
          <a:custGeom>
            <a:avLst/>
            <a:gdLst/>
            <a:ahLst/>
            <a:cxnLst/>
            <a:rect r="r" b="b" t="t" l="l"/>
            <a:pathLst>
              <a:path h="3568832" w="4299798">
                <a:moveTo>
                  <a:pt x="0" y="0"/>
                </a:moveTo>
                <a:lnTo>
                  <a:pt x="4299798" y="0"/>
                </a:lnTo>
                <a:lnTo>
                  <a:pt x="4299798" y="3568833"/>
                </a:lnTo>
                <a:lnTo>
                  <a:pt x="0" y="3568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3261" y="579580"/>
            <a:ext cx="13888553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latin typeface="210 네버랜드 Light"/>
                <a:ea typeface="210 네버랜드 Light"/>
              </a:rPr>
              <a:t>와이어프레임 - 축제페이지</a:t>
            </a:r>
          </a:p>
        </p:txBody>
      </p:sp>
      <p:sp>
        <p:nvSpPr>
          <p:cNvPr name="AutoShape 6" id="6"/>
          <p:cNvSpPr/>
          <p:nvPr/>
        </p:nvSpPr>
        <p:spPr>
          <a:xfrm>
            <a:off x="5856204" y="5318376"/>
            <a:ext cx="111994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11275947" y="5356476"/>
            <a:ext cx="111994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409790" y="7517491"/>
            <a:ext cx="586362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전국 지도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76149" y="7517491"/>
            <a:ext cx="586362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지역 선택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95892" y="7517491"/>
            <a:ext cx="5863626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</a:rPr>
              <a:t>Zoom in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    -&gt; 해당 지역 축제 마커 발생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401</ep:Words>
  <ep:PresentationFormat>On-screen Show (4:3)</ep:PresentationFormat>
  <ep:Paragraphs>95</ep:Paragraphs>
  <ep:Slides>28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ict</cp:lastModifiedBy>
  <dcterms:modified xsi:type="dcterms:W3CDTF">2023-11-10T11:59:42.032</dcterms:modified>
  <cp:revision>3</cp:revision>
  <dc:title>파란색 및 보라색 캐주얼 기업 기술 로드맵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